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  <p:sldId id="299" r:id="rId4"/>
    <p:sldId id="259" r:id="rId5"/>
    <p:sldId id="261" r:id="rId6"/>
    <p:sldId id="262" r:id="rId7"/>
    <p:sldId id="263" r:id="rId8"/>
    <p:sldId id="264" r:id="rId9"/>
    <p:sldId id="265" r:id="rId10"/>
    <p:sldId id="289" r:id="rId11"/>
    <p:sldId id="266" r:id="rId12"/>
    <p:sldId id="290" r:id="rId13"/>
    <p:sldId id="291" r:id="rId14"/>
    <p:sldId id="267" r:id="rId15"/>
    <p:sldId id="296" r:id="rId16"/>
    <p:sldId id="274" r:id="rId17"/>
    <p:sldId id="268" r:id="rId18"/>
    <p:sldId id="271" r:id="rId19"/>
    <p:sldId id="272" r:id="rId20"/>
    <p:sldId id="293" r:id="rId21"/>
    <p:sldId id="294" r:id="rId22"/>
    <p:sldId id="295" r:id="rId23"/>
    <p:sldId id="297" r:id="rId24"/>
    <p:sldId id="298" r:id="rId25"/>
    <p:sldId id="28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377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67587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7588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7589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7590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7591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7592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7593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7594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7595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7596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7597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7598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grpSp>
          <p:nvGrpSpPr>
            <p:cNvPr id="67599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67600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601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602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603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604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605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606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607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608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609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610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611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612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613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614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615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616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617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618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619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620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621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622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623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624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k-SK"/>
              </a:p>
            </p:txBody>
          </p:sp>
        </p:grpSp>
      </p:grpSp>
      <p:sp>
        <p:nvSpPr>
          <p:cNvPr id="67625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67626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7627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7628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7629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81B5322-CEEC-4459-AFBB-F4F5CF48909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2C339-B1B9-48FC-8B80-7A40DF8C294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173FF-7F61-432D-B821-F0A5A42FD26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33508-DE71-4F00-9B95-C8913BB4CA7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EFEB2-8183-49DB-A9B0-C509C4F0142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1AA1D-1D43-4A09-B339-A987D2F8F20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539B4-C7C7-47E6-AC00-1C529C25F6D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D3EB6-7AA7-4FC3-9914-28B224B9AB1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196B0-BC32-4CC7-A92E-424A444DBE9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60716-18D0-4FEF-ADDA-E586F39957C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2C483-BA84-41EF-A6B2-BA64FF9F872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66563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6564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6565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6566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6567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6568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6569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6570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6571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6572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6573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6574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grpSp>
          <p:nvGrpSpPr>
            <p:cNvPr id="66575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66576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577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578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579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580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581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582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583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584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585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586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587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588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589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590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591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592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593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594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595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596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597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598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599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6600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k-SK"/>
              </a:p>
            </p:txBody>
          </p:sp>
        </p:grpSp>
      </p:grpSp>
      <p:sp>
        <p:nvSpPr>
          <p:cNvPr id="66601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6602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6603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66604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66605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6C6CCCA-7359-4335-A59C-610ECB434F6D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600200"/>
            <a:ext cx="7772400" cy="1143000"/>
          </a:xfrm>
        </p:spPr>
        <p:txBody>
          <a:bodyPr/>
          <a:lstStyle/>
          <a:p>
            <a:r>
              <a:rPr lang="sk-SK" sz="4800" dirty="0" err="1" smtClean="0"/>
              <a:t>Boles</a:t>
            </a:r>
            <a:r>
              <a:rPr lang="en-US" sz="4800" dirty="0" smtClean="0"/>
              <a:t>ť</a:t>
            </a:r>
            <a:endParaRPr lang="cs-CZ" sz="48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114800"/>
            <a:ext cx="6400800" cy="1752600"/>
          </a:xfrm>
        </p:spPr>
        <p:txBody>
          <a:bodyPr/>
          <a:lstStyle/>
          <a:p>
            <a:r>
              <a:rPr lang="cs-CZ" sz="2800"/>
              <a:t>Prof.MUDr. Oto Masár, CSc.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WordArt 4"/>
          <p:cNvSpPr>
            <a:spLocks noChangeArrowheads="1" noChangeShapeType="1" noTextEdit="1"/>
          </p:cNvSpPr>
          <p:nvPr/>
        </p:nvSpPr>
        <p:spPr bwMode="auto">
          <a:xfrm>
            <a:off x="1179513" y="504825"/>
            <a:ext cx="4916487" cy="500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kern="10" spc="36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CE"/>
                <a:cs typeface="Arial CE"/>
              </a:rPr>
              <a:t>Podiel jednotlivých odborov v liečbe bolesti v USA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468313" y="1052513"/>
            <a:ext cx="8280400" cy="57737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sk-SK" sz="2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Anestéziológovia</a:t>
            </a:r>
            <a:r>
              <a:rPr lang="sk-SK" sz="2000">
                <a:latin typeface="Times New Roman" pitchFamily="18" charset="0"/>
              </a:rPr>
              <a:t>.............................................   60 %</a:t>
            </a:r>
          </a:p>
          <a:p>
            <a:pPr eaLnBrk="0" hangingPunct="0">
              <a:buFontTx/>
              <a:buChar char="•"/>
            </a:pPr>
            <a:r>
              <a:rPr lang="sk-SK">
                <a:latin typeface="Times New Roman" pitchFamily="18" charset="0"/>
              </a:rPr>
              <a:t>Farmakoterapia</a:t>
            </a:r>
          </a:p>
          <a:p>
            <a:pPr eaLnBrk="0" hangingPunct="0">
              <a:buFontTx/>
              <a:buChar char="•"/>
            </a:pPr>
            <a:r>
              <a:rPr lang="sk-SK">
                <a:latin typeface="Times New Roman" pitchFamily="18" charset="0"/>
              </a:rPr>
              <a:t>Analgetické blokády</a:t>
            </a:r>
          </a:p>
          <a:p>
            <a:pPr eaLnBrk="0" hangingPunct="0">
              <a:buFontTx/>
              <a:buChar char="•"/>
            </a:pPr>
            <a:r>
              <a:rPr lang="sk-SK">
                <a:latin typeface="Times New Roman" pitchFamily="18" charset="0"/>
              </a:rPr>
              <a:t>Neurolýzy</a:t>
            </a:r>
          </a:p>
          <a:p>
            <a:pPr eaLnBrk="0" hangingPunct="0">
              <a:buFontTx/>
              <a:buChar char="•"/>
            </a:pPr>
            <a:r>
              <a:rPr lang="sk-SK" b="1">
                <a:solidFill>
                  <a:srgbClr val="FF0000"/>
                </a:solidFill>
                <a:latin typeface="Times New Roman" pitchFamily="18" charset="0"/>
              </a:rPr>
              <a:t>Akupunktúra</a:t>
            </a:r>
            <a:endParaRPr lang="sk-SK">
              <a:latin typeface="Times New Roman" pitchFamily="18" charset="0"/>
            </a:endParaRPr>
          </a:p>
          <a:p>
            <a:pPr eaLnBrk="0" hangingPunct="0"/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Neurológovia</a:t>
            </a:r>
            <a:r>
              <a:rPr lang="sk-SK" sz="2000">
                <a:latin typeface="Times New Roman" pitchFamily="18" charset="0"/>
              </a:rPr>
              <a:t> .................................................   11 %</a:t>
            </a:r>
          </a:p>
          <a:p>
            <a:pPr eaLnBrk="0" hangingPunct="0">
              <a:buFontTx/>
              <a:buChar char="•"/>
            </a:pPr>
            <a:r>
              <a:rPr lang="sk-SK">
                <a:latin typeface="Times New Roman" pitchFamily="18" charset="0"/>
              </a:rPr>
              <a:t>Diagnostika a liečba</a:t>
            </a:r>
          </a:p>
          <a:p>
            <a:pPr eaLnBrk="0" hangingPunct="0"/>
            <a:r>
              <a:rPr lang="sk-SK">
                <a:latin typeface="Times New Roman" pitchFamily="18" charset="0"/>
              </a:rPr>
              <a:t>  neurogénnych typov bolesti </a:t>
            </a:r>
          </a:p>
          <a:p>
            <a:pPr eaLnBrk="0" hangingPunct="0"/>
            <a:endParaRPr lang="sk-SK">
              <a:latin typeface="Times New Roman" pitchFamily="18" charset="0"/>
            </a:endParaRPr>
          </a:p>
          <a:p>
            <a:pPr eaLnBrk="0" hangingPunct="0"/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Psychiatria, psychológia</a:t>
            </a:r>
            <a:r>
              <a:rPr lang="sk-SK" sz="2000">
                <a:latin typeface="Times New Roman" pitchFamily="18" charset="0"/>
              </a:rPr>
              <a:t> ................................  7 %</a:t>
            </a:r>
          </a:p>
          <a:p>
            <a:pPr eaLnBrk="0" hangingPunct="0">
              <a:buFontTx/>
              <a:buChar char="•"/>
            </a:pPr>
            <a:r>
              <a:rPr lang="sk-SK">
                <a:latin typeface="Times New Roman" pitchFamily="18" charset="0"/>
              </a:rPr>
              <a:t>Zabezpečenie psychoterapeutickej</a:t>
            </a:r>
          </a:p>
          <a:p>
            <a:pPr eaLnBrk="0" hangingPunct="0"/>
            <a:r>
              <a:rPr lang="sk-SK">
                <a:latin typeface="Times New Roman" pitchFamily="18" charset="0"/>
              </a:rPr>
              <a:t>  starostlivosti </a:t>
            </a:r>
          </a:p>
          <a:p>
            <a:pPr eaLnBrk="0" hangingPunct="0"/>
            <a:endParaRPr lang="sk-SK">
              <a:latin typeface="Times New Roman" pitchFamily="18" charset="0"/>
            </a:endParaRPr>
          </a:p>
          <a:p>
            <a:pPr eaLnBrk="0" hangingPunct="0"/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Rehabilitační odborníci</a:t>
            </a:r>
            <a:r>
              <a:rPr lang="sk-SK" sz="2000">
                <a:latin typeface="Times New Roman" pitchFamily="18" charset="0"/>
              </a:rPr>
              <a:t> ................................  4 %</a:t>
            </a:r>
          </a:p>
          <a:p>
            <a:pPr eaLnBrk="0" hangingPunct="0">
              <a:buFontTx/>
              <a:buChar char="•"/>
            </a:pPr>
            <a:r>
              <a:rPr lang="sk-SK">
                <a:latin typeface="Times New Roman" pitchFamily="18" charset="0"/>
              </a:rPr>
              <a:t>Diagnostika a terapia benigných,</a:t>
            </a:r>
          </a:p>
          <a:p>
            <a:pPr eaLnBrk="0" hangingPunct="0"/>
            <a:r>
              <a:rPr lang="sk-SK">
                <a:latin typeface="Times New Roman" pitchFamily="18" charset="0"/>
              </a:rPr>
              <a:t>  najmä pohybových syndrómov </a:t>
            </a:r>
          </a:p>
          <a:p>
            <a:pPr eaLnBrk="0" hangingPunct="0"/>
            <a:endParaRPr lang="sk-SK">
              <a:latin typeface="Times New Roman" pitchFamily="18" charset="0"/>
            </a:endParaRPr>
          </a:p>
          <a:p>
            <a:pPr eaLnBrk="0" hangingPunct="0"/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Internisti</a:t>
            </a:r>
            <a:r>
              <a:rPr lang="sk-SK" sz="2000">
                <a:latin typeface="Times New Roman" pitchFamily="18" charset="0"/>
              </a:rPr>
              <a:t> ........................................................  1 % </a:t>
            </a:r>
          </a:p>
          <a:p>
            <a:pPr eaLnBrk="0" hangingPunct="0">
              <a:buFontTx/>
              <a:buChar char="•"/>
            </a:pPr>
            <a:r>
              <a:rPr lang="sk-SK">
                <a:latin typeface="Times New Roman" pitchFamily="18" charset="0"/>
              </a:rPr>
              <a:t>Maligné a reumatické ochorenia</a:t>
            </a:r>
          </a:p>
          <a:p>
            <a:pPr eaLnBrk="0" hangingPunct="0">
              <a:buFontTx/>
              <a:buChar char="•"/>
            </a:pPr>
            <a:endParaRPr lang="sk-SK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Analagetický rebríček WHO</a:t>
            </a:r>
            <a:endParaRPr lang="cs-CZ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-381000" y="1676400"/>
            <a:ext cx="9296400" cy="3695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sk-SK" sz="1400">
                <a:latin typeface="Times New Roman" pitchFamily="18" charset="0"/>
              </a:rPr>
              <a:t>			                       </a:t>
            </a:r>
            <a:r>
              <a:rPr lang="sk-SK" sz="2000" b="1"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sk-SK" sz="2000" b="1">
                <a:latin typeface="Times New Roman" pitchFamily="18" charset="0"/>
              </a:rPr>
              <a:t>S</a:t>
            </a:r>
            <a:r>
              <a:rPr lang="sk-SK" sz="2000" b="1">
                <a:latin typeface="Times New Roman" pitchFamily="18" charset="0"/>
                <a:cs typeface="Times New Roman" pitchFamily="18" charset="0"/>
              </a:rPr>
              <a:t>ilné opioidy</a:t>
            </a:r>
            <a:r>
              <a:rPr lang="sk-SK" sz="1600" b="1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sk-SK" sz="1600" b="1">
                <a:latin typeface="Times New Roman" pitchFamily="18" charset="0"/>
                <a:cs typeface="Times New Roman" pitchFamily="18" charset="0"/>
              </a:rPr>
              <a:t>				+/-neopioidné</a:t>
            </a:r>
            <a:r>
              <a:rPr lang="sk-SK" sz="1600" b="1">
                <a:latin typeface="Times New Roman" pitchFamily="18" charset="0"/>
              </a:rPr>
              <a:t>   </a:t>
            </a:r>
            <a:r>
              <a:rPr lang="sk-SK" sz="1600" b="1">
                <a:latin typeface="Times New Roman" pitchFamily="18" charset="0"/>
                <a:cs typeface="Times New Roman" pitchFamily="18" charset="0"/>
              </a:rPr>
              <a:t> analegtiká</a:t>
            </a:r>
          </a:p>
          <a:p>
            <a:r>
              <a:rPr lang="sk-SK" sz="1600" b="1">
                <a:latin typeface="Times New Roman" pitchFamily="18" charset="0"/>
                <a:cs typeface="Times New Roman" pitchFamily="18" charset="0"/>
              </a:rPr>
              <a:t>				+/- adjuvanciá	</a:t>
            </a:r>
          </a:p>
          <a:p>
            <a:r>
              <a:rPr lang="sk-SK" sz="1600" b="1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sk-SK" sz="16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1600" b="1">
                <a:latin typeface="Times New Roman" pitchFamily="18" charset="0"/>
              </a:rPr>
              <a:t>                                 P</a:t>
            </a:r>
            <a:r>
              <a:rPr lang="sk-SK" sz="1600" b="1">
                <a:latin typeface="Times New Roman" pitchFamily="18" charset="0"/>
                <a:cs typeface="Times New Roman" pitchFamily="18" charset="0"/>
              </a:rPr>
              <a:t>ri pretrvávajúcich a silnejúcich bolestiach </a:t>
            </a:r>
            <a:endParaRPr lang="sk-SK" sz="1600" b="1">
              <a:latin typeface="Times New Roman" pitchFamily="18" charset="0"/>
            </a:endParaRPr>
          </a:p>
          <a:p>
            <a:endParaRPr lang="sk-SK" sz="1600" b="1">
              <a:latin typeface="Times New Roman" pitchFamily="18" charset="0"/>
            </a:endParaRPr>
          </a:p>
          <a:p>
            <a:r>
              <a:rPr lang="sk-SK" sz="1600" b="1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sk-SK" sz="2000" b="1"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sk-SK" sz="2000" b="1">
                <a:latin typeface="Times New Roman" pitchFamily="18" charset="0"/>
              </a:rPr>
              <a:t>S</a:t>
            </a:r>
            <a:r>
              <a:rPr lang="sk-SK" sz="2000" b="1">
                <a:latin typeface="Times New Roman" pitchFamily="18" charset="0"/>
                <a:cs typeface="Times New Roman" pitchFamily="18" charset="0"/>
              </a:rPr>
              <a:t>labé opioidy</a:t>
            </a:r>
            <a:r>
              <a:rPr lang="sk-SK" sz="1600" b="1">
                <a:latin typeface="Times New Roman" pitchFamily="18" charset="0"/>
                <a:cs typeface="Times New Roman" pitchFamily="18" charset="0"/>
              </a:rPr>
              <a:t>	             </a:t>
            </a:r>
            <a:endParaRPr lang="sk-SK" sz="1600" b="1">
              <a:latin typeface="Times New Roman" pitchFamily="18" charset="0"/>
            </a:endParaRPr>
          </a:p>
          <a:p>
            <a:r>
              <a:rPr lang="sk-SK" sz="1600" b="1">
                <a:latin typeface="Times New Roman" pitchFamily="18" charset="0"/>
              </a:rPr>
              <a:t>                                  </a:t>
            </a:r>
            <a:r>
              <a:rPr lang="sk-SK" sz="1600" b="1">
                <a:latin typeface="Times New Roman" pitchFamily="18" charset="0"/>
                <a:cs typeface="Times New Roman" pitchFamily="18" charset="0"/>
              </a:rPr>
              <a:t> +/- neopioidné</a:t>
            </a:r>
            <a:r>
              <a:rPr lang="sk-SK" sz="1600" b="1">
                <a:latin typeface="Times New Roman" pitchFamily="18" charset="0"/>
              </a:rPr>
              <a:t> </a:t>
            </a:r>
            <a:r>
              <a:rPr lang="sk-SK" sz="1600" b="1">
                <a:latin typeface="Times New Roman" pitchFamily="18" charset="0"/>
                <a:cs typeface="Times New Roman" pitchFamily="18" charset="0"/>
              </a:rPr>
              <a:t>analgetiká 		</a:t>
            </a:r>
            <a:endParaRPr lang="sk-SK" sz="1600" b="1">
              <a:latin typeface="Times New Roman" pitchFamily="18" charset="0"/>
            </a:endParaRPr>
          </a:p>
          <a:p>
            <a:r>
              <a:rPr lang="sk-SK" sz="16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1600" b="1">
                <a:latin typeface="Times New Roman" pitchFamily="18" charset="0"/>
              </a:rPr>
              <a:t>                </a:t>
            </a:r>
            <a:r>
              <a:rPr lang="sk-SK" sz="1600" b="1">
                <a:latin typeface="Times New Roman" pitchFamily="18" charset="0"/>
                <a:cs typeface="Times New Roman" pitchFamily="18" charset="0"/>
              </a:rPr>
              <a:t> +/- adjuvanciá	            </a:t>
            </a:r>
          </a:p>
          <a:p>
            <a:r>
              <a:rPr lang="sk-SK" sz="1600" b="1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sk-SK" sz="1600" b="1"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sk-SK" sz="1600" b="1">
                <a:latin typeface="Times New Roman" pitchFamily="18" charset="0"/>
              </a:rPr>
              <a:t>P</a:t>
            </a:r>
            <a:r>
              <a:rPr lang="sk-SK" sz="1600" b="1">
                <a:latin typeface="Times New Roman" pitchFamily="18" charset="0"/>
                <a:cs typeface="Times New Roman" pitchFamily="18" charset="0"/>
              </a:rPr>
              <a:t>ri pretrvávajúcich alebo silnejúcich bolestiach</a:t>
            </a:r>
          </a:p>
          <a:p>
            <a:r>
              <a:rPr lang="sk-SK" sz="1600" b="1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sk-SK" sz="1600" b="1">
                <a:latin typeface="Times New Roman" pitchFamily="18" charset="0"/>
              </a:rPr>
              <a:t>         </a:t>
            </a:r>
            <a:r>
              <a:rPr lang="sk-SK" sz="1600" b="1"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sk-SK" sz="2000" b="1">
                <a:latin typeface="Times New Roman" pitchFamily="18" charset="0"/>
              </a:rPr>
              <a:t>N</a:t>
            </a:r>
            <a:r>
              <a:rPr lang="sk-SK" sz="2000" b="1">
                <a:latin typeface="Times New Roman" pitchFamily="18" charset="0"/>
                <a:cs typeface="Times New Roman" pitchFamily="18" charset="0"/>
              </a:rPr>
              <a:t>eopioidné</a:t>
            </a:r>
            <a:r>
              <a:rPr lang="sk-SK" sz="2000" b="1">
                <a:latin typeface="Times New Roman" pitchFamily="18" charset="0"/>
              </a:rPr>
              <a:t>   a</a:t>
            </a:r>
            <a:r>
              <a:rPr lang="sk-SK" sz="2000" b="1">
                <a:latin typeface="Times New Roman" pitchFamily="18" charset="0"/>
                <a:cs typeface="Times New Roman" pitchFamily="18" charset="0"/>
              </a:rPr>
              <a:t>nalgetiká</a:t>
            </a:r>
            <a:r>
              <a:rPr lang="sk-SK" sz="1600" b="1">
                <a:latin typeface="Times New Roman" pitchFamily="18" charset="0"/>
                <a:cs typeface="Times New Roman" pitchFamily="18" charset="0"/>
              </a:rPr>
              <a:t> </a:t>
            </a:r>
            <a:endParaRPr lang="sk-SK" sz="1600" b="1">
              <a:latin typeface="Times New Roman" pitchFamily="18" charset="0"/>
            </a:endParaRPr>
          </a:p>
          <a:p>
            <a:r>
              <a:rPr lang="sk-SK" sz="1600" b="1">
                <a:latin typeface="Times New Roman" pitchFamily="18" charset="0"/>
              </a:rPr>
              <a:t>         </a:t>
            </a:r>
            <a:r>
              <a:rPr lang="sk-SK" sz="1600" b="1">
                <a:latin typeface="Times New Roman" pitchFamily="18" charset="0"/>
                <a:cs typeface="Times New Roman" pitchFamily="18" charset="0"/>
              </a:rPr>
              <a:t>+/- adjuvanciá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97" name="Rectangle 65"/>
          <p:cNvSpPr>
            <a:spLocks noChangeArrowheads="1"/>
          </p:cNvSpPr>
          <p:nvPr/>
        </p:nvSpPr>
        <p:spPr bwMode="auto">
          <a:xfrm>
            <a:off x="323850" y="641350"/>
            <a:ext cx="9237663" cy="557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marL="609600" indent="-609600" algn="just">
              <a:buFontTx/>
              <a:buAutoNum type="romanUcPeriod"/>
              <a:tabLst>
                <a:tab pos="265113" algn="l"/>
              </a:tabLst>
            </a:pPr>
            <a:r>
              <a:rPr lang="sk-SK" sz="3600" b="1"/>
              <a:t>Stupeň – NSAIDs</a:t>
            </a:r>
          </a:p>
          <a:p>
            <a:pPr marL="609600" indent="-609600" algn="just">
              <a:tabLst>
                <a:tab pos="265113" algn="l"/>
              </a:tabLst>
            </a:pPr>
            <a:r>
              <a:rPr lang="sk-SK" sz="3600" b="1"/>
              <a:t>PROCESY OVPLYVNENÉ NSAIDs</a:t>
            </a:r>
            <a:endParaRPr lang="cs-CZ" sz="3600"/>
          </a:p>
          <a:p>
            <a:pPr marL="609600" indent="-609600" algn="just">
              <a:tabLst>
                <a:tab pos="265113" algn="l"/>
              </a:tabLst>
            </a:pPr>
            <a:r>
              <a:rPr lang="sk-SK" sz="3200"/>
              <a:t>Syntéza prostaglandínov</a:t>
            </a:r>
            <a:endParaRPr lang="cs-CZ" sz="3200"/>
          </a:p>
          <a:p>
            <a:pPr marL="609600" indent="-609600" algn="just">
              <a:tabLst>
                <a:tab pos="265113" algn="l"/>
              </a:tabLst>
            </a:pPr>
            <a:r>
              <a:rPr lang="sk-SK" sz="3200"/>
              <a:t>Syntéza leukotriénov</a:t>
            </a:r>
            <a:endParaRPr lang="cs-CZ" sz="3200"/>
          </a:p>
          <a:p>
            <a:pPr marL="609600" indent="-609600" algn="just">
              <a:tabLst>
                <a:tab pos="265113" algn="l"/>
              </a:tabLst>
            </a:pPr>
            <a:r>
              <a:rPr lang="sk-SK" sz="3200"/>
              <a:t>Produkcia superoxidových radikálov</a:t>
            </a:r>
            <a:endParaRPr lang="cs-CZ" sz="3200"/>
          </a:p>
          <a:p>
            <a:pPr marL="609600" indent="-609600" algn="just">
              <a:tabLst>
                <a:tab pos="265113" algn="l"/>
              </a:tabLst>
            </a:pPr>
            <a:r>
              <a:rPr lang="sk-SK" sz="3200"/>
              <a:t>Uvoľňovanie superoxidových radikálov</a:t>
            </a:r>
            <a:endParaRPr lang="cs-CZ" sz="3200"/>
          </a:p>
          <a:p>
            <a:pPr marL="609600" indent="-609600" algn="just">
              <a:tabLst>
                <a:tab pos="265113" algn="l"/>
              </a:tabLst>
            </a:pPr>
            <a:r>
              <a:rPr lang="sk-SK" sz="3200"/>
              <a:t>Uvoľňovanie lyzozomálnych enzýmov</a:t>
            </a:r>
            <a:endParaRPr lang="cs-CZ" sz="3200"/>
          </a:p>
          <a:p>
            <a:pPr marL="609600" indent="-609600" algn="just">
              <a:tabLst>
                <a:tab pos="265113" algn="l"/>
              </a:tabLst>
            </a:pPr>
            <a:r>
              <a:rPr lang="sk-SK" sz="3200"/>
              <a:t>Agregácia neutrofilov a adhézia</a:t>
            </a:r>
            <a:endParaRPr lang="cs-CZ" sz="3200"/>
          </a:p>
          <a:p>
            <a:pPr marL="609600" indent="-609600" algn="just">
              <a:tabLst>
                <a:tab pos="265113" algn="l"/>
              </a:tabLst>
            </a:pPr>
            <a:r>
              <a:rPr lang="sk-SK" sz="3200"/>
              <a:t>Funkcia lymfocytov</a:t>
            </a:r>
            <a:endParaRPr lang="cs-CZ" sz="3200"/>
          </a:p>
          <a:p>
            <a:pPr marL="609600" indent="-609600" algn="just">
              <a:tabLst>
                <a:tab pos="265113" algn="l"/>
              </a:tabLst>
            </a:pPr>
            <a:r>
              <a:rPr lang="sk-SK" sz="3200"/>
              <a:t>Produkcia cytokinínov</a:t>
            </a:r>
            <a:endParaRPr lang="cs-CZ" sz="3200"/>
          </a:p>
          <a:p>
            <a:pPr marL="609600" indent="-609600" algn="just">
              <a:tabLst>
                <a:tab pos="265113" algn="l"/>
              </a:tabLst>
            </a:pPr>
            <a:endParaRPr lang="sk-SK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1785938" y="30163"/>
            <a:ext cx="5573712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r>
              <a:rPr lang="sk-SK" sz="2400" b="1">
                <a:latin typeface="Times New Roman" pitchFamily="18" charset="0"/>
                <a:cs typeface="Times New Roman" pitchFamily="18" charset="0"/>
              </a:rPr>
              <a:t>Metabolické cesty kyseliny arachidonovej a inhibícia cyklooxygenázovej cesty NSA</a:t>
            </a:r>
            <a:endParaRPr lang="cs-CZ" sz="2400">
              <a:latin typeface="Times New Roman" pitchFamily="18" charset="0"/>
            </a:endParaRPr>
          </a:p>
          <a:p>
            <a:pPr eaLnBrk="0" hangingPunct="0"/>
            <a:endParaRPr lang="cs-CZ" sz="2400">
              <a:latin typeface="Times New Roman" pitchFamily="18" charset="0"/>
            </a:endParaRPr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468313" y="1341438"/>
          <a:ext cx="7920037" cy="530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1" r:id="rId3" imgW="4975610" imgH="3777119" progId="">
                  <p:embed/>
                </p:oleObj>
              </mc:Choice>
              <mc:Fallback>
                <p:oleObj r:id="rId3" imgW="4975610" imgH="3777119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341438"/>
                        <a:ext cx="7920037" cy="530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/>
              <a:t>II. Stupeň</a:t>
            </a:r>
            <a:br>
              <a:rPr lang="sk-SK" sz="4000"/>
            </a:br>
            <a:r>
              <a:rPr lang="sk-SK" sz="4000"/>
              <a:t>Opioidy – analgetické indikácie</a:t>
            </a:r>
            <a:endParaRPr lang="cs-CZ" sz="400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229600" cy="4454525"/>
          </a:xfrm>
        </p:spPr>
        <p:txBody>
          <a:bodyPr/>
          <a:lstStyle/>
          <a:p>
            <a:r>
              <a:rPr lang="sk-SK"/>
              <a:t>Akútna bolesť – peri, pooperačná a poúrazová</a:t>
            </a:r>
          </a:p>
          <a:p>
            <a:r>
              <a:rPr lang="sk-SK"/>
              <a:t>Pôrodnícka analgézia</a:t>
            </a:r>
          </a:p>
          <a:p>
            <a:r>
              <a:rPr lang="sk-SK"/>
              <a:t>Závažné akútne ochorenia spojené s bolesťami</a:t>
            </a:r>
          </a:p>
          <a:p>
            <a:r>
              <a:rPr lang="sk-SK"/>
              <a:t>Bolestivé diagnostické metódy</a:t>
            </a:r>
          </a:p>
          <a:p>
            <a:r>
              <a:rPr lang="sk-SK"/>
              <a:t>Nádorová bolesť</a:t>
            </a:r>
          </a:p>
          <a:p>
            <a:r>
              <a:rPr lang="sk-SK"/>
              <a:t>Chronická nenádorová bolesť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187450" y="187325"/>
            <a:ext cx="7056438" cy="1249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r>
              <a:rPr lang="sk-SK" sz="2800" b="1">
                <a:latin typeface="Arial" charset="0"/>
                <a:ea typeface="Times New Roman" pitchFamily="18" charset="0"/>
                <a:cs typeface="Arial" charset="0"/>
              </a:rPr>
              <a:t>Spoluúčasť</a:t>
            </a:r>
            <a:r>
              <a:rPr lang="sk-SK" sz="2400" b="1">
                <a:latin typeface="Arial" charset="0"/>
                <a:ea typeface="Times New Roman" pitchFamily="18" charset="0"/>
                <a:cs typeface="Arial" charset="0"/>
              </a:rPr>
              <a:t> opioidných neuromediátorov  a ich receptorov  v terapii bolesti</a:t>
            </a:r>
            <a:endParaRPr lang="cs-CZ" sz="240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 sz="2400"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75983" name="Group 207"/>
          <p:cNvGraphicFramePr>
            <a:graphicFrameLocks noGrp="1"/>
          </p:cNvGraphicFramePr>
          <p:nvPr/>
        </p:nvGraphicFramePr>
        <p:xfrm>
          <a:off x="323850" y="1196975"/>
          <a:ext cx="8424863" cy="5475288"/>
        </p:xfrm>
        <a:graphic>
          <a:graphicData uri="http://schemas.openxmlformats.org/drawingml/2006/table">
            <a:tbl>
              <a:tblPr/>
              <a:tblGrid>
                <a:gridCol w="1684338"/>
                <a:gridCol w="1684337"/>
                <a:gridCol w="1687513"/>
                <a:gridCol w="1684337"/>
                <a:gridCol w="1684338"/>
              </a:tblGrid>
              <a:tr h="1381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Endorfiny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Opiatové receptory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Stimulačná frekvencia (Hz)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Supraspinálne efekty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Spinálne efekty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Β-Endorfín</a:t>
                      </a:r>
                      <a:endParaRPr kumimoji="0" lang="sk-S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δ , μ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2 – 10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+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+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Met-enkefalín</a:t>
                      </a:r>
                      <a:endParaRPr kumimoji="0" lang="sk-S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δ , (μ)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2 – 10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+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+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Dynorfín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Κ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100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+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+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Orpharín Q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</a:t>
                      </a: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ORL 1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100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-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+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Endomorfín</a:t>
                      </a:r>
                      <a:endParaRPr kumimoji="0" lang="sk-SK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Μ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100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Nenašiel sa        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+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1219200"/>
          </a:xfrm>
        </p:spPr>
        <p:txBody>
          <a:bodyPr/>
          <a:lstStyle/>
          <a:p>
            <a:r>
              <a:rPr lang="sk-SK"/>
              <a:t>Ciele dlhodobej liečby opioidmi</a:t>
            </a:r>
            <a:endParaRPr lang="cs-CZ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667000"/>
            <a:ext cx="7772400" cy="3006725"/>
          </a:xfrm>
        </p:spPr>
        <p:txBody>
          <a:bodyPr/>
          <a:lstStyle/>
          <a:p>
            <a:r>
              <a:rPr lang="sk-SK"/>
              <a:t>Významné  zníženie intenzity bolestí</a:t>
            </a:r>
          </a:p>
          <a:p>
            <a:r>
              <a:rPr lang="sk-SK"/>
              <a:t>Zlepšenie  v oblasti fyzickej, psychickej 	 a sociálnej</a:t>
            </a:r>
          </a:p>
          <a:p>
            <a:r>
              <a:rPr lang="sk-SK"/>
              <a:t>Možnosť opätovného návratu  		        do  pracovného procesu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219200"/>
          </a:xfrm>
        </p:spPr>
        <p:txBody>
          <a:bodyPr/>
          <a:lstStyle/>
          <a:p>
            <a:r>
              <a:rPr lang="sk-SK"/>
              <a:t>Prečo je liečba opioidmi  CHNB odmietaná</a:t>
            </a:r>
            <a:endParaRPr 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7772400" cy="4191000"/>
          </a:xfrm>
        </p:spPr>
        <p:txBody>
          <a:bodyPr/>
          <a:lstStyle/>
          <a:p>
            <a:r>
              <a:rPr lang="sk-SK"/>
              <a:t>Strach  z návyku</a:t>
            </a:r>
          </a:p>
          <a:p>
            <a:endParaRPr lang="sk-SK"/>
          </a:p>
          <a:p>
            <a:r>
              <a:rPr lang="sk-SK"/>
              <a:t>Prehnané obavy  z nežiaducich účinkov</a:t>
            </a:r>
          </a:p>
          <a:p>
            <a:endParaRPr lang="sk-SK"/>
          </a:p>
          <a:p>
            <a:r>
              <a:rPr lang="sk-SK"/>
              <a:t>Pochybnosti  nad  morálnou opodstatnenosťou použitia  opioidov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28613" y="1371600"/>
            <a:ext cx="8701087" cy="4667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sk-SK" sz="3600">
                <a:latin typeface="Times New Roman" pitchFamily="18" charset="0"/>
              </a:rPr>
              <a:t>Indikácia pre liečbu opioidmi by mala  byť </a:t>
            </a:r>
          </a:p>
          <a:p>
            <a:pPr algn="ctr"/>
            <a:r>
              <a:rPr lang="sk-SK" sz="3600">
                <a:latin typeface="Times New Roman" pitchFamily="18" charset="0"/>
              </a:rPr>
              <a:t>daná   závažnosťou  bolesti </a:t>
            </a:r>
          </a:p>
          <a:p>
            <a:pPr algn="ctr"/>
            <a:r>
              <a:rPr lang="sk-SK" sz="3600">
                <a:latin typeface="Times New Roman" pitchFamily="18" charset="0"/>
              </a:rPr>
              <a:t>a nie typom diagnózy.</a:t>
            </a:r>
          </a:p>
          <a:p>
            <a:pPr algn="ctr"/>
            <a:r>
              <a:rPr lang="sk-SK" sz="3600">
                <a:latin typeface="Times New Roman" pitchFamily="18" charset="0"/>
              </a:rPr>
              <a:t>Podanie opioidov  nemusí  byť obmedzené  </a:t>
            </a:r>
          </a:p>
          <a:p>
            <a:pPr algn="ctr"/>
            <a:r>
              <a:rPr lang="sk-SK" sz="3600">
                <a:latin typeface="Times New Roman" pitchFamily="18" charset="0"/>
              </a:rPr>
              <a:t>iba na pacientov  trpiacich   nevyliečiteľným   </a:t>
            </a:r>
          </a:p>
          <a:p>
            <a:pPr algn="ctr"/>
            <a:r>
              <a:rPr lang="sk-SK" sz="3600">
                <a:latin typeface="Times New Roman" pitchFamily="18" charset="0"/>
              </a:rPr>
              <a:t>malígnym  ochorením.</a:t>
            </a:r>
          </a:p>
          <a:p>
            <a:pPr algn="ctr"/>
            <a:endParaRPr lang="sk-SK" sz="3600">
              <a:latin typeface="Times New Roman" pitchFamily="18" charset="0"/>
            </a:endParaRPr>
          </a:p>
          <a:p>
            <a:pPr algn="ctr"/>
            <a:r>
              <a:rPr lang="sk-SK" sz="2400">
                <a:latin typeface="Times New Roman" pitchFamily="18" charset="0"/>
              </a:rPr>
              <a:t>                                                      (M.Zenz et  all:Schmerz 1992)</a:t>
            </a:r>
          </a:p>
          <a:p>
            <a:pPr algn="ctr"/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19200"/>
          </a:xfrm>
        </p:spPr>
        <p:txBody>
          <a:bodyPr/>
          <a:lstStyle/>
          <a:p>
            <a:r>
              <a:rPr lang="sk-SK"/>
              <a:t>Indikácie  opioidov  v liečbe chronickej nenádorovej bolesti</a:t>
            </a:r>
            <a:endParaRPr lang="cs-CZ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03475"/>
            <a:ext cx="7772400" cy="3692525"/>
          </a:xfrm>
        </p:spPr>
        <p:txBody>
          <a:bodyPr/>
          <a:lstStyle/>
          <a:p>
            <a:r>
              <a:rPr lang="sk-SK"/>
              <a:t>Chronické bolesti chrbta</a:t>
            </a:r>
          </a:p>
          <a:p>
            <a:r>
              <a:rPr lang="sk-SK"/>
              <a:t>Závažné artrotické bolesti</a:t>
            </a:r>
          </a:p>
          <a:p>
            <a:r>
              <a:rPr lang="sk-SK"/>
              <a:t>Reumatická artritída</a:t>
            </a:r>
          </a:p>
          <a:p>
            <a:r>
              <a:rPr lang="sk-SK"/>
              <a:t>Neuropatická bolesť</a:t>
            </a:r>
          </a:p>
          <a:p>
            <a:r>
              <a:rPr lang="sk-SK"/>
              <a:t>Liečba bolestivých syndrómov  sprevádzajúcich AIDS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k-SK"/>
              <a:t>Čo je to bolesť?</a:t>
            </a:r>
            <a:endParaRPr lang="cs-CZ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1200"/>
            <a:ext cx="7453312" cy="3276600"/>
          </a:xfrm>
        </p:spPr>
        <p:txBody>
          <a:bodyPr/>
          <a:lstStyle/>
          <a:p>
            <a:pPr algn="just"/>
            <a:r>
              <a:rPr lang="sk-SK"/>
              <a:t>Bolesť  je nepríjemný senzorický  </a:t>
            </a:r>
          </a:p>
          <a:p>
            <a:pPr algn="just"/>
            <a:r>
              <a:rPr lang="sk-SK"/>
              <a:t>a emočný   zážitok, signalizujúci potencionálne alebo  skutočné poškodenie organizmu, alebo  </a:t>
            </a:r>
          </a:p>
          <a:p>
            <a:pPr algn="just"/>
            <a:r>
              <a:rPr lang="sk-SK"/>
              <a:t>ktorý  je  výrazmi   takéhoto poškodenia popisovaný.</a:t>
            </a:r>
            <a:endParaRPr lang="cs-CZ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029200" y="6165850"/>
            <a:ext cx="3733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sk-SK" sz="2400">
                <a:latin typeface="Times New Roman" pitchFamily="18" charset="0"/>
              </a:rPr>
              <a:t>Definícia bolesti podľa IASP</a:t>
            </a:r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136525" y="-966788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sk-SK"/>
          </a:p>
        </p:txBody>
      </p:sp>
      <p:pic>
        <p:nvPicPr>
          <p:cNvPr id="72706" name="Picture 2" descr="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0"/>
            <a:ext cx="6265863" cy="6858000"/>
          </a:xfrm>
          <a:prstGeom prst="rect">
            <a:avLst/>
          </a:prstGeom>
          <a:noFill/>
        </p:spPr>
      </p:pic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36525" y="-966788"/>
            <a:ext cx="184150" cy="609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sk-SK" sz="100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1000">
                <a:latin typeface="Times New Roman" pitchFamily="18" charset="0"/>
                <a:cs typeface="Times New Roman" pitchFamily="18" charset="0"/>
              </a:rPr>
            </a:br>
            <a:endParaRPr lang="sk-SK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323850" y="-74613"/>
            <a:ext cx="8820150" cy="617855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2916238" algn="l"/>
              </a:tabLst>
            </a:pPr>
            <a:r>
              <a:rPr lang="sk-SK" sz="3200" b="1"/>
              <a:t>Terapeutická akupunktúra</a:t>
            </a:r>
          </a:p>
          <a:p>
            <a:pPr algn="just">
              <a:tabLst>
                <a:tab pos="2916238" algn="l"/>
              </a:tabLst>
            </a:pPr>
            <a:endParaRPr lang="sk-SK" sz="3200" b="1"/>
          </a:p>
          <a:p>
            <a:pPr algn="just">
              <a:tabLst>
                <a:tab pos="2916238" algn="l"/>
              </a:tabLst>
            </a:pPr>
            <a:r>
              <a:rPr lang="sk-SK" sz="2400" b="1"/>
              <a:t>Okamžitá hypoalgia nie je cieľom</a:t>
            </a:r>
          </a:p>
          <a:p>
            <a:pPr algn="just">
              <a:tabLst>
                <a:tab pos="2916238" algn="l"/>
              </a:tabLst>
            </a:pPr>
            <a:endParaRPr lang="sk-SK" sz="2400" b="1"/>
          </a:p>
          <a:p>
            <a:pPr algn="just">
              <a:tabLst>
                <a:tab pos="2916238" algn="l"/>
              </a:tabLst>
            </a:pPr>
            <a:r>
              <a:rPr lang="sk-SK" sz="2400" b="1"/>
              <a:t>Pomaly indukovaná úľava od symptómov po množstve liečení</a:t>
            </a:r>
          </a:p>
          <a:p>
            <a:pPr algn="just">
              <a:tabLst>
                <a:tab pos="2916238" algn="l"/>
              </a:tabLst>
            </a:pPr>
            <a:endParaRPr lang="sk-SK" sz="2400" b="1"/>
          </a:p>
          <a:p>
            <a:pPr algn="just">
              <a:tabLst>
                <a:tab pos="2916238" algn="l"/>
              </a:tabLst>
            </a:pPr>
            <a:r>
              <a:rPr lang="sk-SK" sz="2400" b="1"/>
              <a:t>Účinky sú postupne zvyšované po viacerých liečbach</a:t>
            </a:r>
          </a:p>
          <a:p>
            <a:pPr algn="just">
              <a:tabLst>
                <a:tab pos="2916238" algn="l"/>
              </a:tabLst>
            </a:pPr>
            <a:endParaRPr lang="sk-SK" sz="2400" b="1"/>
          </a:p>
          <a:p>
            <a:pPr algn="just">
              <a:tabLst>
                <a:tab pos="2916238" algn="l"/>
              </a:tabLst>
            </a:pPr>
            <a:r>
              <a:rPr lang="sk-SK" sz="2400" b="1"/>
              <a:t>Dlhodobá ( dni-týždne-mesiace)</a:t>
            </a:r>
          </a:p>
          <a:p>
            <a:pPr algn="just">
              <a:tabLst>
                <a:tab pos="2916238" algn="l"/>
              </a:tabLst>
            </a:pPr>
            <a:endParaRPr lang="sk-SK" sz="2400" b="1"/>
          </a:p>
          <a:p>
            <a:pPr algn="just">
              <a:tabLst>
                <a:tab pos="2916238" algn="l"/>
              </a:tabLst>
            </a:pPr>
            <a:r>
              <a:rPr lang="sk-SK" sz="2400" b="1"/>
              <a:t>Stimulácia je pociťovaná dosť slabo, je nebolestivá a často relaxujúca. Zvyčajné klinické použitie proti bolesti a niektorým iným symptómom.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95" name="Group 43"/>
          <p:cNvGraphicFramePr>
            <a:graphicFrameLocks noGrp="1"/>
          </p:cNvGraphicFramePr>
          <p:nvPr/>
        </p:nvGraphicFramePr>
        <p:xfrm>
          <a:off x="900113" y="692150"/>
          <a:ext cx="7056437" cy="5459731"/>
        </p:xfrm>
        <a:graphic>
          <a:graphicData uri="http://schemas.openxmlformats.org/drawingml/2006/table">
            <a:tbl>
              <a:tblPr/>
              <a:tblGrid>
                <a:gridCol w="7056437"/>
              </a:tblGrid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Akupunktúrna analgézia AA</a:t>
                      </a:r>
                      <a:endParaRPr kumimoji="0" lang="cs-CZ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Cieľom je okamžitá a veľmi silná hypoalgia 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Veľmi silné spustenie ale veľmi krátkodobé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Minútové účinky po skončení stimulácie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Krátkodobá ( minúty)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8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Stimulácia je pociťovaná veľmi silno, často je bolestivá a nepríjemná. Často elektroakupunktúra a experimenty prahovej bolesti na ľuďoch. Používaná na operačnú i pooperačnú hypoalgiu.</a:t>
                      </a:r>
                      <a:endParaRPr kumimoji="0" lang="sk-S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468313" y="277813"/>
            <a:ext cx="9001125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r>
              <a:rPr lang="sk-SK" sz="2000">
                <a:latin typeface="Arial" charset="0"/>
                <a:ea typeface="Times New Roman" pitchFamily="18" charset="0"/>
                <a:cs typeface="Arial" charset="0"/>
              </a:rPr>
              <a:t>Prehľad aktívnych somatických bodov s výrazným antalgickým pôsobením</a:t>
            </a:r>
            <a:endParaRPr lang="cs-CZ" sz="2000"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76983" name="Group 183"/>
          <p:cNvGraphicFramePr>
            <a:graphicFrameLocks noGrp="1"/>
          </p:cNvGraphicFramePr>
          <p:nvPr/>
        </p:nvGraphicFramePr>
        <p:xfrm>
          <a:off x="827088" y="1052513"/>
          <a:ext cx="7848600" cy="5120640"/>
        </p:xfrm>
        <a:graphic>
          <a:graphicData uri="http://schemas.openxmlformats.org/drawingml/2006/table">
            <a:tbl>
              <a:tblPr/>
              <a:tblGrid>
                <a:gridCol w="3924300"/>
                <a:gridCol w="3924300"/>
              </a:tblGrid>
              <a:tr h="261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DRÁHA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AKTÍVNE  BODY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Plúca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 5 , P7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Hrubé črevo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IC 4, IC14, IC15, ,IC 18, IC 20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Žalúdok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G6, G7,G36,G37,G39,G40,G43,G44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Slezina- pankreas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LP4,LP6,LP9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Tenké črevo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IT 6, IT 18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Močový mechúr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VU2, VU23,VU32,VU60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Perikard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PC6, PC4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Tri časti tela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T5, T6,T8,T 17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Žlčník  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VF2, VF8, VF14, VF20, VF26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VF30,VF34,VF39,VF41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Pečeň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H3,H6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Predná stredná dráha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JM 6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Zadná stredná dráha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TM3,TM4</a:t>
                      </a:r>
                      <a:endParaRPr kumimoji="0" lang="sk-S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539750" y="179388"/>
            <a:ext cx="8135938" cy="65579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sk-SK" sz="3200"/>
              <a:t>Záver</a:t>
            </a:r>
            <a:endParaRPr lang="cs-CZ" sz="3200"/>
          </a:p>
          <a:p>
            <a:pPr algn="just"/>
            <a:r>
              <a:rPr lang="sk-SK"/>
              <a:t>        </a:t>
            </a:r>
            <a:r>
              <a:rPr lang="sk-SK" sz="2800"/>
              <a:t>Bolesť zapríčinená malígnym či benígnym ochorením,  jej diagnostika a zvládnutie, je veľkou výzvou medicíny. Klinické pozorovania, výskum, behaviorálne a fyziologické pokusy, hľadanie nových farmakologických i fyzikálnych prostriedkov, každý z týchto prístupov sa sústreďuje na určitý aspekt problému. Veľký problém ľudstva zbaviť sa bolesti a utrpenia z bolesti, vrátiť sa do svojho normálneho života, alebo aspoň prežiť posledné dni života dôstojne a bez bolesti, je silným imperatívom pre všetkých lekárov.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2467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Bolesť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6061"/>
          </a:xfrm>
        </p:spPr>
        <p:txBody>
          <a:bodyPr/>
          <a:lstStyle/>
          <a:p>
            <a:r>
              <a:rPr lang="sk-SK" dirty="0" smtClean="0"/>
              <a:t>Bolesť je to, čo pacient cíti a nie to, čo si myslím o tom okolie.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19200"/>
          </a:xfrm>
        </p:spPr>
        <p:txBody>
          <a:bodyPr/>
          <a:lstStyle/>
          <a:p>
            <a:r>
              <a:rPr lang="sk-SK"/>
              <a:t>Konceptuálny model bolesti</a:t>
            </a:r>
            <a:br>
              <a:rPr lang="sk-SK"/>
            </a:br>
            <a:r>
              <a:rPr lang="sk-SK"/>
              <a:t>                        </a:t>
            </a:r>
            <a:r>
              <a:rPr lang="sk-SK" sz="2800"/>
              <a:t>(Loeser, Cousins 1990)</a:t>
            </a:r>
            <a:endParaRPr lang="cs-CZ" sz="28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7772400" cy="4454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/>
              <a:t>Nocicepcia </a:t>
            </a:r>
            <a:r>
              <a:rPr lang="sk-SK" sz="2400"/>
              <a:t>(somatická zložka)</a:t>
            </a:r>
          </a:p>
          <a:p>
            <a:pPr>
              <a:lnSpc>
                <a:spcPct val="90000"/>
              </a:lnSpc>
            </a:pPr>
            <a:endParaRPr lang="sk-SK" sz="2400"/>
          </a:p>
          <a:p>
            <a:pPr>
              <a:lnSpc>
                <a:spcPct val="90000"/>
              </a:lnSpc>
            </a:pPr>
            <a:r>
              <a:rPr lang="sk-SK"/>
              <a:t>Vlastná  bolesť</a:t>
            </a:r>
            <a:r>
              <a:rPr lang="sk-SK" sz="2800"/>
              <a:t> </a:t>
            </a:r>
            <a:r>
              <a:rPr lang="sk-SK" sz="2400"/>
              <a:t>(senzorická zložka)</a:t>
            </a:r>
          </a:p>
          <a:p>
            <a:pPr>
              <a:lnSpc>
                <a:spcPct val="90000"/>
              </a:lnSpc>
            </a:pPr>
            <a:endParaRPr lang="sk-SK" sz="2400"/>
          </a:p>
          <a:p>
            <a:pPr>
              <a:lnSpc>
                <a:spcPct val="90000"/>
              </a:lnSpc>
            </a:pPr>
            <a:r>
              <a:rPr lang="sk-SK"/>
              <a:t>Psychická  reakcia na bolesť</a:t>
            </a:r>
            <a:r>
              <a:rPr lang="sk-SK" sz="2800"/>
              <a:t> – utrpenie </a:t>
            </a:r>
            <a:r>
              <a:rPr lang="sk-SK" sz="2400"/>
              <a:t>(afektívna zložka)</a:t>
            </a:r>
          </a:p>
          <a:p>
            <a:pPr>
              <a:lnSpc>
                <a:spcPct val="90000"/>
              </a:lnSpc>
            </a:pPr>
            <a:endParaRPr lang="sk-SK" sz="2400"/>
          </a:p>
          <a:p>
            <a:pPr>
              <a:lnSpc>
                <a:spcPct val="90000"/>
              </a:lnSpc>
            </a:pPr>
            <a:r>
              <a:rPr lang="sk-SK"/>
              <a:t>Porucha  chovania</a:t>
            </a:r>
            <a:r>
              <a:rPr lang="sk-SK" sz="2800"/>
              <a:t> – bolestivé  chovanie </a:t>
            </a:r>
            <a:r>
              <a:rPr lang="sk-SK" sz="2400"/>
              <a:t>(behaviorálna  zložka)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800"/>
              <a:t> </a:t>
            </a:r>
            <a:endParaRPr lang="cs-CZ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19200"/>
          </a:xfrm>
        </p:spPr>
        <p:txBody>
          <a:bodyPr/>
          <a:lstStyle/>
          <a:p>
            <a:r>
              <a:rPr lang="sk-SK"/>
              <a:t>Rozdelenie bolesti</a:t>
            </a:r>
            <a:endParaRPr lang="cs-CZ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143000" y="2057400"/>
            <a:ext cx="6492875" cy="283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sk-SK" sz="2400">
              <a:latin typeface="Times New Roman" pitchFamily="18" charset="0"/>
            </a:endParaRPr>
          </a:p>
          <a:p>
            <a:endParaRPr lang="sk-SK" sz="2400">
              <a:latin typeface="Times New Roman" pitchFamily="18" charset="0"/>
            </a:endParaRPr>
          </a:p>
          <a:p>
            <a:r>
              <a:rPr lang="sk-SK" sz="2800">
                <a:latin typeface="Times New Roman" pitchFamily="18" charset="0"/>
              </a:rPr>
              <a:t>Akútna bolesť</a:t>
            </a:r>
          </a:p>
          <a:p>
            <a:endParaRPr lang="sk-SK" sz="2400">
              <a:latin typeface="Times New Roman" pitchFamily="18" charset="0"/>
            </a:endParaRPr>
          </a:p>
          <a:p>
            <a:r>
              <a:rPr lang="sk-SK" sz="2800">
                <a:latin typeface="Times New Roman" pitchFamily="18" charset="0"/>
              </a:rPr>
              <a:t>Chronická bolesť</a:t>
            </a:r>
          </a:p>
          <a:p>
            <a:endParaRPr lang="sk-SK" sz="2800">
              <a:latin typeface="Times New Roman" pitchFamily="18" charset="0"/>
            </a:endParaRPr>
          </a:p>
          <a:p>
            <a:endParaRPr lang="cs-CZ" sz="2400">
              <a:latin typeface="Times New Roman" pitchFamily="18" charset="0"/>
            </a:endParaRP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4114800" y="3581400"/>
            <a:ext cx="1828800" cy="381000"/>
          </a:xfrm>
          <a:prstGeom prst="rightArrow">
            <a:avLst>
              <a:gd name="adj1" fmla="val 20833"/>
              <a:gd name="adj2" fmla="val 1247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6096000" y="3429000"/>
            <a:ext cx="249396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sk-SK" sz="2400">
                <a:latin typeface="Times New Roman" pitchFamily="18" charset="0"/>
              </a:rPr>
              <a:t>Malígneho pôvodu</a:t>
            </a:r>
            <a:endParaRPr lang="cs-CZ" sz="2400">
              <a:latin typeface="Times New Roman" pitchFamily="18" charset="0"/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4632325" y="3775075"/>
            <a:ext cx="1841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cs-CZ" sz="2400">
              <a:latin typeface="Times New Roman" pitchFamily="18" charset="0"/>
            </a:endParaRPr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 rot="1568393">
            <a:off x="4038600" y="3962400"/>
            <a:ext cx="1828800" cy="381000"/>
          </a:xfrm>
          <a:prstGeom prst="rightArrow">
            <a:avLst>
              <a:gd name="adj1" fmla="val 20833"/>
              <a:gd name="adj2" fmla="val 1247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6096000" y="4343400"/>
            <a:ext cx="249396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sk-SK" sz="2400">
                <a:latin typeface="Times New Roman" pitchFamily="18" charset="0"/>
              </a:rPr>
              <a:t>Benígneho pôvodu</a:t>
            </a:r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Akútna bolesť</a:t>
            </a:r>
            <a:endParaRPr 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/>
              <a:t>Vyjadrovaná  symptómami</a:t>
            </a:r>
          </a:p>
          <a:p>
            <a:endParaRPr lang="sk-SK"/>
          </a:p>
          <a:p>
            <a:r>
              <a:rPr lang="sk-SK"/>
              <a:t>Trvanie menej ako 6   mesiacov</a:t>
            </a:r>
          </a:p>
          <a:p>
            <a:endParaRPr lang="sk-SK"/>
          </a:p>
          <a:p>
            <a:r>
              <a:rPr lang="sk-SK"/>
              <a:t>Dobre reagujúca na liečbu analgetikami</a:t>
            </a:r>
          </a:p>
          <a:p>
            <a:endParaRPr lang="sk-SK"/>
          </a:p>
          <a:p>
            <a:r>
              <a:rPr lang="sk-SK"/>
              <a:t>Hlavný   prejav - anxiozita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Chronická bolesť</a:t>
            </a:r>
            <a:endParaRPr lang="cs-CZ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/>
              <a:t>Vyjadrovaná syndrómami</a:t>
            </a:r>
          </a:p>
          <a:p>
            <a:pPr>
              <a:lnSpc>
                <a:spcPct val="90000"/>
              </a:lnSpc>
            </a:pPr>
            <a:r>
              <a:rPr lang="sk-SK"/>
              <a:t>Trvanie  viac ako 6 mesiacov</a:t>
            </a:r>
          </a:p>
          <a:p>
            <a:pPr>
              <a:lnSpc>
                <a:spcPct val="90000"/>
              </a:lnSpc>
            </a:pPr>
            <a:r>
              <a:rPr lang="sk-SK"/>
              <a:t>Zle  reagujúca na liečbu analgetikami</a:t>
            </a:r>
          </a:p>
          <a:p>
            <a:pPr>
              <a:lnSpc>
                <a:spcPct val="90000"/>
              </a:lnSpc>
            </a:pPr>
            <a:r>
              <a:rPr lang="sk-SK"/>
              <a:t>Habilitácia  vegetatívnych zmien</a:t>
            </a:r>
          </a:p>
          <a:p>
            <a:pPr>
              <a:lnSpc>
                <a:spcPct val="90000"/>
              </a:lnSpc>
            </a:pPr>
            <a:r>
              <a:rPr lang="sk-SK"/>
              <a:t>Poruchy  chovania</a:t>
            </a:r>
          </a:p>
          <a:p>
            <a:pPr>
              <a:lnSpc>
                <a:spcPct val="90000"/>
              </a:lnSpc>
            </a:pPr>
            <a:r>
              <a:rPr lang="sk-SK"/>
              <a:t>Hlavný prejav – depresia</a:t>
            </a:r>
          </a:p>
          <a:p>
            <a:pPr>
              <a:lnSpc>
                <a:spcPct val="90000"/>
              </a:lnSpc>
            </a:pPr>
            <a:r>
              <a:rPr lang="sk-SK"/>
              <a:t>Vhodné  je použitie psychofarmák a antiepileptík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219200"/>
          </a:xfrm>
        </p:spPr>
        <p:txBody>
          <a:bodyPr/>
          <a:lstStyle/>
          <a:p>
            <a:r>
              <a:rPr lang="sk-SK"/>
              <a:t>Liečebná stratégia chronickej bolesti  benígneho pôvodu  I.</a:t>
            </a:r>
            <a:endParaRPr 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03475"/>
            <a:ext cx="7772400" cy="3311525"/>
          </a:xfrm>
        </p:spPr>
        <p:txBody>
          <a:bodyPr/>
          <a:lstStyle/>
          <a:p>
            <a:r>
              <a:rPr lang="sk-SK"/>
              <a:t>Pochopenie a súcit</a:t>
            </a:r>
          </a:p>
          <a:p>
            <a:r>
              <a:rPr lang="sk-SK"/>
              <a:t>Spolupráca s rodinou </a:t>
            </a:r>
          </a:p>
          <a:p>
            <a:r>
              <a:rPr lang="sk-SK"/>
              <a:t>Mať odvahu a chcieť úspech</a:t>
            </a:r>
          </a:p>
          <a:p>
            <a:r>
              <a:rPr lang="sk-SK"/>
              <a:t>Aktivizácia pacienta</a:t>
            </a:r>
          </a:p>
          <a:p>
            <a:r>
              <a:rPr lang="sk-SK"/>
              <a:t>Realistický liečebný plán</a:t>
            </a:r>
          </a:p>
          <a:p>
            <a:endParaRPr lang="sk-SK"/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219200"/>
          </a:xfrm>
        </p:spPr>
        <p:txBody>
          <a:bodyPr/>
          <a:lstStyle/>
          <a:p>
            <a:r>
              <a:rPr lang="sk-SK"/>
              <a:t>Liečebná stratégia chronickej bolesti  benígneho pôvodu  II.</a:t>
            </a:r>
            <a:endParaRPr lang="cs-CZ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305800" cy="2701925"/>
          </a:xfrm>
        </p:spPr>
        <p:txBody>
          <a:bodyPr/>
          <a:lstStyle/>
          <a:p>
            <a:r>
              <a:rPr lang="sk-SK"/>
              <a:t>Spolupráca s pracoviskom pre liečbu  bolesti</a:t>
            </a:r>
          </a:p>
          <a:p>
            <a:r>
              <a:rPr lang="sk-SK"/>
              <a:t>Výber  vhodných analgetík</a:t>
            </a:r>
          </a:p>
          <a:p>
            <a:r>
              <a:rPr lang="sk-SK"/>
              <a:t>Psychoterapia</a:t>
            </a:r>
          </a:p>
          <a:p>
            <a:r>
              <a:rPr lang="sk-SK"/>
              <a:t>Pomocné metódy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vod">
  <a:themeElements>
    <a:clrScheme name="Závod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Závod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Závod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vod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vod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vod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vod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vod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vod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vod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251</TotalTime>
  <Words>750</Words>
  <Application>Microsoft Office PowerPoint</Application>
  <PresentationFormat>On-screen Show (4:3)</PresentationFormat>
  <Paragraphs>210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Arial CE</vt:lpstr>
      <vt:lpstr>Times New Roman</vt:lpstr>
      <vt:lpstr>Verdana</vt:lpstr>
      <vt:lpstr>Wingdings</vt:lpstr>
      <vt:lpstr>Závod</vt:lpstr>
      <vt:lpstr>Bolesť</vt:lpstr>
      <vt:lpstr>Čo je to bolesť?</vt:lpstr>
      <vt:lpstr>Bolesť</vt:lpstr>
      <vt:lpstr>Konceptuálny model bolesti                         (Loeser, Cousins 1990)</vt:lpstr>
      <vt:lpstr>Rozdelenie bolesti</vt:lpstr>
      <vt:lpstr>Akútna bolesť</vt:lpstr>
      <vt:lpstr>Chronická bolesť</vt:lpstr>
      <vt:lpstr>Liečebná stratégia chronickej bolesti  benígneho pôvodu  I.</vt:lpstr>
      <vt:lpstr>Liečebná stratégia chronickej bolesti  benígneho pôvodu  II.</vt:lpstr>
      <vt:lpstr>PowerPoint Presentation</vt:lpstr>
      <vt:lpstr>Analagetický rebríček WHO</vt:lpstr>
      <vt:lpstr>PowerPoint Presentation</vt:lpstr>
      <vt:lpstr>PowerPoint Presentation</vt:lpstr>
      <vt:lpstr>II. Stupeň Opioidy – analgetické indikácie</vt:lpstr>
      <vt:lpstr>PowerPoint Presentation</vt:lpstr>
      <vt:lpstr>Ciele dlhodobej liečby opioidmi</vt:lpstr>
      <vt:lpstr>Prečo je liečba opioidmi  CHNB odmietaná</vt:lpstr>
      <vt:lpstr>PowerPoint Presentation</vt:lpstr>
      <vt:lpstr>Indikácie  opioidov  v liečbe chronickej nenádorovej bolesti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Možnosti použitia  opioidov v liečbe chronickej nemalígnej bolesti</dc:title>
  <dc:creator>Peter Bircak</dc:creator>
  <cp:lastModifiedBy>Pupčík Pupčík</cp:lastModifiedBy>
  <cp:revision>16</cp:revision>
  <cp:lastPrinted>1601-01-01T00:00:00Z</cp:lastPrinted>
  <dcterms:created xsi:type="dcterms:W3CDTF">2002-04-08T16:32:22Z</dcterms:created>
  <dcterms:modified xsi:type="dcterms:W3CDTF">2014-01-21T09:30:27Z</dcterms:modified>
</cp:coreProperties>
</file>